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66" r:id="rId3"/>
    <p:sldId id="258" r:id="rId4"/>
    <p:sldId id="259" r:id="rId5"/>
    <p:sldId id="261" r:id="rId6"/>
    <p:sldId id="260" r:id="rId7"/>
    <p:sldId id="263"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92EA389-7146-4DA7-91AD-900FD15BC1F7}">
          <p14:sldIdLst>
            <p14:sldId id="256"/>
            <p14:sldId id="266"/>
          </p14:sldIdLst>
        </p14:section>
        <p14:section name="Untitled Section" id="{CD76D0B5-731C-4935-A9F4-71EC586896D5}">
          <p14:sldIdLst>
            <p14:sldId id="258"/>
            <p14:sldId id="259"/>
            <p14:sldId id="261"/>
            <p14:sldId id="260"/>
            <p14:sldId id="263"/>
            <p14:sldId id="264"/>
            <p14:sldId id="2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7AA423-1E02-4A72-9E23-78CFCF2B3615}" type="datetimeFigureOut">
              <a:rPr lang="en-US" smtClean="0"/>
              <a:t>11/30/2024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6AFDC7-2EAA-4A2E-B5C0-D3E1CC646AAD}" type="slidenum">
              <a:rPr lang="en-US" smtClean="0"/>
              <a:t>‹#›</a:t>
            </a:fld>
            <a:endParaRPr lang="en-US"/>
          </a:p>
        </p:txBody>
      </p:sp>
    </p:spTree>
    <p:extLst>
      <p:ext uri="{BB962C8B-B14F-4D97-AF65-F5344CB8AC3E}">
        <p14:creationId xmlns:p14="http://schemas.microsoft.com/office/powerpoint/2010/main" val="2363646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6AFDC7-2EAA-4A2E-B5C0-D3E1CC646AAD}" type="slidenum">
              <a:rPr lang="en-US" smtClean="0"/>
              <a:t>1</a:t>
            </a:fld>
            <a:endParaRPr lang="en-US"/>
          </a:p>
        </p:txBody>
      </p:sp>
    </p:spTree>
    <p:extLst>
      <p:ext uri="{BB962C8B-B14F-4D97-AF65-F5344CB8AC3E}">
        <p14:creationId xmlns:p14="http://schemas.microsoft.com/office/powerpoint/2010/main" val="2828957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6E8F731-E2A5-4B73-8AF1-EFC582CFF7D4}" type="datetimeFigureOut">
              <a:rPr lang="en-US" smtClean="0"/>
              <a:t>11/30/2024</a:t>
            </a:fld>
            <a:endParaRPr lang="en-US"/>
          </a:p>
        </p:txBody>
      </p:sp>
      <p:sp>
        <p:nvSpPr>
          <p:cNvPr id="8" name="Slide Number Placeholder 7"/>
          <p:cNvSpPr>
            <a:spLocks noGrp="1"/>
          </p:cNvSpPr>
          <p:nvPr>
            <p:ph type="sldNum" sz="quarter" idx="11"/>
          </p:nvPr>
        </p:nvSpPr>
        <p:spPr/>
        <p:txBody>
          <a:bodyPr/>
          <a:lstStyle/>
          <a:p>
            <a:fld id="{E695AFC6-02F8-41CD-8B0C-2DDE1C3B7C35}"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16E8F731-E2A5-4B73-8AF1-EFC582CFF7D4}" type="datetimeFigureOut">
              <a:rPr lang="en-US" smtClean="0"/>
              <a:t>11/30/2024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5AFC6-02F8-41CD-8B0C-2DDE1C3B7C3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E8F731-E2A5-4B73-8AF1-EFC582CFF7D4}" type="datetimeFigureOut">
              <a:rPr lang="en-US" smtClean="0"/>
              <a:t>11/30/2024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5AFC6-02F8-41CD-8B0C-2DDE1C3B7C35}"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16E8F731-E2A5-4B73-8AF1-EFC582CFF7D4}" type="datetimeFigureOut">
              <a:rPr lang="en-US" smtClean="0"/>
              <a:t>11/30/2024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5AFC6-02F8-41CD-8B0C-2DDE1C3B7C35}"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6E8F731-E2A5-4B73-8AF1-EFC582CFF7D4}" type="datetimeFigureOut">
              <a:rPr lang="en-US" smtClean="0"/>
              <a:t>11/30/2024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95AFC6-02F8-41CD-8B0C-2DDE1C3B7C35}"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6E8F731-E2A5-4B73-8AF1-EFC582CFF7D4}" type="datetimeFigureOut">
              <a:rPr lang="en-US" smtClean="0"/>
              <a:t>11/30/2024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95AFC6-02F8-41CD-8B0C-2DDE1C3B7C3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8F731-E2A5-4B73-8AF1-EFC582CFF7D4}" type="datetimeFigureOut">
              <a:rPr lang="en-US" smtClean="0"/>
              <a:t>11/30/2024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95AFC6-02F8-41CD-8B0C-2DDE1C3B7C3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E8F731-E2A5-4B73-8AF1-EFC582CFF7D4}" type="datetimeFigureOut">
              <a:rPr lang="en-US" smtClean="0"/>
              <a:t>11/30/2024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5AFC6-02F8-41CD-8B0C-2DDE1C3B7C3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E8F731-E2A5-4B73-8AF1-EFC582CFF7D4}" type="datetimeFigureOut">
              <a:rPr lang="en-US" smtClean="0"/>
              <a:t>11/30/2024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5AFC6-02F8-41CD-8B0C-2DDE1C3B7C3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E8F731-E2A5-4B73-8AF1-EFC582CFF7D4}" type="datetimeFigureOut">
              <a:rPr lang="en-US" smtClean="0"/>
              <a:t>11/30/2024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5AFC6-02F8-41CD-8B0C-2DDE1C3B7C3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E8F731-E2A5-4B73-8AF1-EFC582CFF7D4}" type="datetimeFigureOut">
              <a:rPr lang="en-US" smtClean="0"/>
              <a:t>11/30/2024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5AFC6-02F8-41CD-8B0C-2DDE1C3B7C3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16E8F731-E2A5-4B73-8AF1-EFC582CFF7D4}" type="datetimeFigureOut">
              <a:rPr lang="en-US" smtClean="0"/>
              <a:t>11/30/2024</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E695AFC6-02F8-41CD-8B0C-2DDE1C3B7C35}"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1371600"/>
            <a:ext cx="3962400" cy="46482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2400" y="1371600"/>
            <a:ext cx="4495800" cy="4648200"/>
          </a:xfrm>
          <a:prstGeom prst="rect">
            <a:avLst/>
          </a:prstGeom>
        </p:spPr>
      </p:pic>
      <p:sp>
        <p:nvSpPr>
          <p:cNvPr id="6" name="Rectangle 5"/>
          <p:cNvSpPr/>
          <p:nvPr/>
        </p:nvSpPr>
        <p:spPr>
          <a:xfrm>
            <a:off x="1219200" y="609600"/>
            <a:ext cx="64770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VIVEZ EN IMAGE LE SEMINAIRE INTERPOSTULANT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Rectangle 6"/>
          <p:cNvSpPr/>
          <p:nvPr/>
        </p:nvSpPr>
        <p:spPr>
          <a:xfrm>
            <a:off x="990600" y="6096000"/>
            <a:ext cx="6553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M" sz="28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Arrivée</a:t>
            </a:r>
            <a:r>
              <a:rPr lang="en-US" sz="28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et installation </a:t>
            </a:r>
            <a:endParaRPr lang="en-US" sz="2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21055070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43000" y="762000"/>
            <a:ext cx="7010400" cy="55626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CM"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SÉMINAIRE INTER POSTULANTS SHISONG 2024</a:t>
            </a:r>
          </a:p>
          <a:p>
            <a:pPr algn="ctr"/>
            <a:endParaRPr lang="fr-CM"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fr-CM"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just"/>
            <a:r>
              <a:rPr lang="fr-CM" sz="2000" dirty="0" smtClean="0">
                <a:solidFill>
                  <a:schemeClr val="tx1"/>
                </a:solidFill>
              </a:rPr>
              <a:t>	</a:t>
            </a:r>
            <a:r>
              <a:rPr lang="fr-CM" dirty="0" smtClean="0">
                <a:solidFill>
                  <a:schemeClr val="tx1"/>
                </a:solidFill>
              </a:rPr>
              <a:t>Du mercredi 20 au jeudi 21 novembre 2024 s’est tenue la première session de formation des postulants  a </a:t>
            </a:r>
            <a:r>
              <a:rPr lang="fr-CM" dirty="0" err="1" smtClean="0">
                <a:solidFill>
                  <a:schemeClr val="tx1"/>
                </a:solidFill>
              </a:rPr>
              <a:t>Shisong</a:t>
            </a:r>
            <a:r>
              <a:rPr lang="fr-CM" dirty="0" smtClean="0">
                <a:solidFill>
                  <a:schemeClr val="tx1"/>
                </a:solidFill>
              </a:rPr>
              <a:t>, précisément au Postulat Sacre Cœur des Frères Mineurs Capucins. Ce séminaire a été organisé dans le but d’</a:t>
            </a:r>
            <a:r>
              <a:rPr lang="fr-CM" dirty="0">
                <a:solidFill>
                  <a:schemeClr val="tx1"/>
                </a:solidFill>
              </a:rPr>
              <a:t>é</a:t>
            </a:r>
            <a:r>
              <a:rPr lang="fr-CM" dirty="0" smtClean="0">
                <a:solidFill>
                  <a:schemeClr val="tx1"/>
                </a:solidFill>
              </a:rPr>
              <a:t>difier les postulants a la communication. Notons que suivre le chemin de la vie consacrée c’est vivre la communion fraternelle avec les hommes et cela ne peut se faire sans communication. D’ou la nécessité d’orienter les jeunes dans ce champ des relations personnelles et communautaires. Étaient présents a cette rencontre 15 postulants venus de trois congrégations différentes notamment l’Ordre des Frères Mineurs Capucins, Communauté de Saint Michel Archange et Sœurs Dominicaines.</a:t>
            </a:r>
          </a:p>
          <a:p>
            <a:pPr algn="just"/>
            <a:r>
              <a:rPr lang="fr-CM" dirty="0" smtClean="0">
                <a:solidFill>
                  <a:schemeClr val="tx1"/>
                </a:solidFill>
              </a:rPr>
              <a:t>	L’entretien a été donc ainsi conduit par la Sr Pascaline DUBAM, de la communauté des Sœurs Tertiaires de Saint </a:t>
            </a:r>
            <a:r>
              <a:rPr lang="en-US" dirty="0" smtClean="0">
                <a:solidFill>
                  <a:schemeClr val="tx1"/>
                </a:solidFill>
              </a:rPr>
              <a:t>Francois.</a:t>
            </a:r>
            <a:endParaRPr lang="en-US" sz="2000" dirty="0">
              <a:solidFill>
                <a:schemeClr val="tx1"/>
              </a:solidFill>
            </a:endParaRPr>
          </a:p>
        </p:txBody>
      </p:sp>
    </p:spTree>
    <p:extLst>
      <p:ext uri="{BB962C8B-B14F-4D97-AF65-F5344CB8AC3E}">
        <p14:creationId xmlns:p14="http://schemas.microsoft.com/office/powerpoint/2010/main" val="4061639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 </a:t>
            </a:r>
            <a:r>
              <a:rPr lang="fr-CM" dirty="0" smtClean="0"/>
              <a:t>pleine</a:t>
            </a:r>
            <a:r>
              <a:rPr lang="en-US" dirty="0" smtClean="0"/>
              <a:t> presentation du theme: la communication</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19138" y="304800"/>
            <a:ext cx="4995862" cy="5867400"/>
          </a:xfrm>
        </p:spPr>
      </p:pic>
      <p:sp>
        <p:nvSpPr>
          <p:cNvPr id="4" name="Text Placeholder 3"/>
          <p:cNvSpPr>
            <a:spLocks noGrp="1"/>
          </p:cNvSpPr>
          <p:nvPr>
            <p:ph type="body" sz="half" idx="2"/>
          </p:nvPr>
        </p:nvSpPr>
        <p:spPr>
          <a:xfrm>
            <a:off x="5907087" y="2743200"/>
            <a:ext cx="3008313" cy="3382963"/>
          </a:xfrm>
        </p:spPr>
        <p:txBody>
          <a:bodyPr/>
          <a:lstStyle/>
          <a:p>
            <a:r>
              <a:rPr lang="fr-CM" b="1" dirty="0" smtClean="0"/>
              <a:t>Communiquer</a:t>
            </a:r>
            <a:r>
              <a:rPr lang="en-US" b="1" dirty="0" smtClean="0"/>
              <a:t>, </a:t>
            </a:r>
            <a:r>
              <a:rPr lang="fr-CM" b="1" dirty="0" smtClean="0"/>
              <a:t>c’est transmettre des informations et des significations (pensée, sentiments, faits…). La communication est une inter échange  entre</a:t>
            </a:r>
            <a:r>
              <a:rPr lang="en-US" b="1" dirty="0" smtClean="0"/>
              <a:t>e </a:t>
            </a:r>
            <a:r>
              <a:rPr lang="fr-CM" b="1" dirty="0" smtClean="0"/>
              <a:t>deux ou plusieurs personnes dans le but de s’ouvrir aux autres, les influencer et ou impacter</a:t>
            </a:r>
            <a:r>
              <a:rPr lang="en-US" b="1" dirty="0" smtClean="0"/>
              <a:t> a travers </a:t>
            </a:r>
            <a:r>
              <a:rPr lang="fr-CM" b="1" dirty="0" smtClean="0"/>
              <a:t>nos</a:t>
            </a:r>
            <a:r>
              <a:rPr lang="en-US" b="1" dirty="0" smtClean="0"/>
              <a:t> expressions</a:t>
            </a:r>
            <a:endParaRPr lang="en-US" b="1" dirty="0"/>
          </a:p>
        </p:txBody>
      </p:sp>
    </p:spTree>
    <p:extLst>
      <p:ext uri="{BB962C8B-B14F-4D97-AF65-F5344CB8AC3E}">
        <p14:creationId xmlns:p14="http://schemas.microsoft.com/office/powerpoint/2010/main" val="11719020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266700"/>
            <a:ext cx="8229600" cy="20955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sz="2400" b="1" dirty="0" smtClean="0">
                <a:ln/>
                <a:solidFill>
                  <a:schemeClr val="accent3"/>
                </a:solidFill>
                <a:effectLst/>
              </a:rPr>
              <a:t>PAUSE CAFÉ </a:t>
            </a:r>
            <a:br>
              <a:rPr lang="en-US" sz="2400" b="1" dirty="0" smtClean="0">
                <a:ln/>
                <a:solidFill>
                  <a:schemeClr val="accent3"/>
                </a:solidFill>
                <a:effectLst/>
              </a:rPr>
            </a:br>
            <a:r>
              <a:rPr lang="en-US" sz="2000" b="1" dirty="0" smtClean="0">
                <a:ln/>
                <a:solidFill>
                  <a:schemeClr val="tx1"/>
                </a:solidFill>
                <a:effectLst/>
              </a:rPr>
              <a:t>Après </a:t>
            </a:r>
            <a:r>
              <a:rPr lang="fr-CM" sz="2000" b="1" dirty="0" smtClean="0">
                <a:ln/>
                <a:solidFill>
                  <a:schemeClr val="tx1"/>
                </a:solidFill>
                <a:effectLst/>
              </a:rPr>
              <a:t>une longue période d’</a:t>
            </a:r>
            <a:r>
              <a:rPr lang="fr-CM" sz="2000" b="1" dirty="0" err="1" smtClean="0">
                <a:ln/>
                <a:solidFill>
                  <a:schemeClr val="tx1"/>
                </a:solidFill>
                <a:effectLst/>
              </a:rPr>
              <a:t>intence</a:t>
            </a:r>
            <a:r>
              <a:rPr lang="fr-CM" sz="2000" b="1" dirty="0" smtClean="0">
                <a:ln/>
                <a:solidFill>
                  <a:schemeClr val="tx1"/>
                </a:solidFill>
                <a:effectLst/>
              </a:rPr>
              <a:t> instruction sur les techniques d’une communication effective, une pause s’impose. Une pause qui permet non seulement de s’essouffler, mais aussi d’</a:t>
            </a:r>
            <a:r>
              <a:rPr lang="fr-CM" sz="2000" b="1" dirty="0">
                <a:ln/>
                <a:solidFill>
                  <a:schemeClr val="tx1"/>
                </a:solidFill>
                <a:effectLst/>
              </a:rPr>
              <a:t>é</a:t>
            </a:r>
            <a:r>
              <a:rPr lang="fr-CM" sz="2000" b="1" dirty="0" smtClean="0">
                <a:ln/>
                <a:solidFill>
                  <a:schemeClr val="tx1"/>
                </a:solidFill>
                <a:effectLst/>
              </a:rPr>
              <a:t>change fraternelle </a:t>
            </a:r>
            <a:r>
              <a:rPr lang="en-US" sz="2000" b="1" dirty="0" smtClean="0">
                <a:ln/>
                <a:solidFill>
                  <a:schemeClr val="tx1"/>
                </a:solidFill>
                <a:effectLst/>
              </a:rPr>
              <a:t>entre les participants</a:t>
            </a:r>
            <a:endParaRPr lang="en-US" sz="2000" b="1" dirty="0">
              <a:ln/>
              <a:solidFill>
                <a:schemeClr val="tx1"/>
              </a:solidFill>
              <a:effectLst/>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19138" y="2438400"/>
            <a:ext cx="4310062" cy="4038600"/>
          </a:xfrm>
        </p:spPr>
      </p:pic>
      <p:sp>
        <p:nvSpPr>
          <p:cNvPr id="4" name="Text Placeholder 3"/>
          <p:cNvSpPr>
            <a:spLocks noGrp="1"/>
          </p:cNvSpPr>
          <p:nvPr>
            <p:ph type="body" sz="half" idx="2"/>
          </p:nvPr>
        </p:nvSpPr>
        <p:spPr/>
        <p:txBody>
          <a:bodyPr/>
          <a:lstStyle/>
          <a:p>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400" y="2438400"/>
            <a:ext cx="3733800" cy="4038600"/>
          </a:xfrm>
          <a:prstGeom prst="rect">
            <a:avLst/>
          </a:prstGeom>
        </p:spPr>
      </p:pic>
    </p:spTree>
    <p:extLst>
      <p:ext uri="{BB962C8B-B14F-4D97-AF65-F5344CB8AC3E}">
        <p14:creationId xmlns:p14="http://schemas.microsoft.com/office/powerpoint/2010/main" val="24412220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sz="quarter" idx="3"/>
          </p:nvPr>
        </p:nvSpPr>
        <p:spPr/>
        <p:txBody>
          <a:bodyPr/>
          <a:lstStyle/>
          <a:p>
            <a:endParaRPr lang="en-US"/>
          </a:p>
        </p:txBody>
      </p:sp>
      <p:pic>
        <p:nvPicPr>
          <p:cNvPr id="7" name="Content Placeholder 6"/>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457200" y="1600201"/>
            <a:ext cx="4041775" cy="4085034"/>
          </a:xfrm>
        </p:spPr>
      </p:pic>
      <p:pic>
        <p:nvPicPr>
          <p:cNvPr id="8" name="Content Placeholder 7"/>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4672013" y="1600201"/>
            <a:ext cx="4041775" cy="4085034"/>
          </a:xfrm>
        </p:spPr>
      </p:pic>
      <p:sp>
        <p:nvSpPr>
          <p:cNvPr id="9" name="Rectangle 8"/>
          <p:cNvSpPr/>
          <p:nvPr/>
        </p:nvSpPr>
        <p:spPr>
          <a:xfrm>
            <a:off x="457200" y="152400"/>
            <a:ext cx="8229600" cy="1295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DEJEUNER</a:t>
            </a:r>
          </a:p>
          <a:p>
            <a:pPr algn="ctr"/>
            <a:r>
              <a:rPr lang="fr-CM" b="1" spc="50" dirty="0" smtClean="0">
                <a:ln w="11430">
                  <a:noFill/>
                </a:ln>
                <a:solidFill>
                  <a:schemeClr val="tx1"/>
                </a:solidFill>
                <a:effectLst>
                  <a:outerShdw blurRad="76200" dist="50800" dir="5400000" algn="tl" rotWithShape="0">
                    <a:srgbClr val="000000">
                      <a:alpha val="65000"/>
                    </a:srgbClr>
                  </a:outerShdw>
                </a:effectLst>
                <a:latin typeface="Arial Black" pitchFamily="34" charset="0"/>
              </a:rPr>
              <a:t>Tout travail fructueux mérite assez d’</a:t>
            </a:r>
            <a:r>
              <a:rPr lang="fr-CM" b="1" spc="50" dirty="0" err="1" smtClean="0">
                <a:ln w="11430">
                  <a:noFill/>
                </a:ln>
                <a:solidFill>
                  <a:schemeClr val="tx1"/>
                </a:solidFill>
                <a:effectLst>
                  <a:outerShdw blurRad="76200" dist="50800" dir="5400000" algn="tl" rotWithShape="0">
                    <a:srgbClr val="000000">
                      <a:alpha val="65000"/>
                    </a:srgbClr>
                  </a:outerShdw>
                </a:effectLst>
                <a:latin typeface="Arial Black" pitchFamily="34" charset="0"/>
              </a:rPr>
              <a:t>énérgie</a:t>
            </a:r>
            <a:r>
              <a:rPr lang="fr-CM" b="1" spc="50" dirty="0" smtClean="0">
                <a:ln w="11430">
                  <a:noFill/>
                </a:ln>
                <a:solidFill>
                  <a:schemeClr val="tx1"/>
                </a:solidFill>
                <a:effectLst>
                  <a:outerShdw blurRad="76200" dist="50800" dir="5400000" algn="tl" rotWithShape="0">
                    <a:srgbClr val="000000">
                      <a:alpha val="65000"/>
                    </a:srgbClr>
                  </a:outerShdw>
                </a:effectLst>
                <a:latin typeface="Arial Black" pitchFamily="34" charset="0"/>
              </a:rPr>
              <a:t>, voila la raison de ce rassemblement autour de ce baquet</a:t>
            </a:r>
            <a:endParaRPr lang="fr-CM" b="1" spc="50" dirty="0">
              <a:ln w="11430">
                <a:noFill/>
              </a:ln>
              <a:solidFill>
                <a:schemeClr val="tx1"/>
              </a:solidFill>
              <a:effectLst>
                <a:outerShdw blurRad="76200" dist="50800" dir="5400000" algn="tl" rotWithShape="0">
                  <a:srgbClr val="000000">
                    <a:alpha val="65000"/>
                  </a:srgbClr>
                </a:outerShdw>
              </a:effectLst>
              <a:latin typeface="Arial Black" pitchFamily="34" charset="0"/>
            </a:endParaRPr>
          </a:p>
        </p:txBody>
      </p:sp>
    </p:spTree>
    <p:extLst>
      <p:ext uri="{BB962C8B-B14F-4D97-AF65-F5344CB8AC3E}">
        <p14:creationId xmlns:p14="http://schemas.microsoft.com/office/powerpoint/2010/main" val="15870028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01000" cy="1371600"/>
          </a:xfrm>
        </p:spPr>
        <p:txBody>
          <a:bodyPr>
            <a:normAutofit/>
          </a:bodyPr>
          <a:lstStyle/>
          <a:p>
            <a:endParaRPr lang="en-US" sz="1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600200"/>
            <a:ext cx="8153399" cy="4525963"/>
          </a:xfrm>
        </p:spPr>
      </p:pic>
      <p:sp>
        <p:nvSpPr>
          <p:cNvPr id="5" name="Rectangle 4"/>
          <p:cNvSpPr/>
          <p:nvPr/>
        </p:nvSpPr>
        <p:spPr>
          <a:xfrm>
            <a:off x="457200" y="228600"/>
            <a:ext cx="8153400" cy="1295400"/>
          </a:xfrm>
          <a:prstGeom prst="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PHOTO DE FAMILLE</a:t>
            </a:r>
          </a:p>
          <a:p>
            <a:pPr algn="ctr"/>
            <a:r>
              <a:rPr lang="fr-CM" dirty="0" smtClean="0"/>
              <a:t>Apres une première journée de travail, les postulants et leurs encadreurs se séparent par ce sourire</a:t>
            </a:r>
            <a:endParaRPr lang="fr-CM" dirty="0"/>
          </a:p>
        </p:txBody>
      </p:sp>
    </p:spTree>
    <p:extLst>
      <p:ext uri="{BB962C8B-B14F-4D97-AF65-F5344CB8AC3E}">
        <p14:creationId xmlns:p14="http://schemas.microsoft.com/office/powerpoint/2010/main" val="20710027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609600"/>
            <a:ext cx="7772400" cy="2505075"/>
          </a:xfrm>
        </p:spPr>
        <p:txBody>
          <a:bodyPr/>
          <a:lstStyle/>
          <a:p>
            <a:endParaRPr lang="en-US" dirty="0"/>
          </a:p>
        </p:txBody>
      </p:sp>
      <p:sp>
        <p:nvSpPr>
          <p:cNvPr id="3" name="Text Placeholder 2"/>
          <p:cNvSpPr>
            <a:spLocks noGrp="1"/>
          </p:cNvSpPr>
          <p:nvPr>
            <p:ph type="body" idx="1"/>
          </p:nvPr>
        </p:nvSpPr>
        <p:spPr/>
        <p:txBody>
          <a:bodyPr/>
          <a:lstStyle/>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1447800"/>
            <a:ext cx="8610600" cy="5105400"/>
          </a:xfrm>
          <a:prstGeom prst="rect">
            <a:avLst/>
          </a:prstGeom>
        </p:spPr>
      </p:pic>
      <p:sp>
        <p:nvSpPr>
          <p:cNvPr id="5" name="Rectangle 4"/>
          <p:cNvSpPr/>
          <p:nvPr/>
        </p:nvSpPr>
        <p:spPr>
          <a:xfrm>
            <a:off x="285466" y="378725"/>
            <a:ext cx="8610600" cy="10668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M" b="1" dirty="0" smtClean="0">
                <a:solidFill>
                  <a:schemeClr val="tx1"/>
                </a:solidFill>
              </a:rPr>
              <a:t>POSTULANTS DE L’ORDRE DES FRÈRES MINEURS CAPUCINS</a:t>
            </a:r>
          </a:p>
          <a:p>
            <a:pPr algn="ctr"/>
            <a:r>
              <a:rPr lang="en-US" dirty="0" smtClean="0">
                <a:solidFill>
                  <a:schemeClr val="tx1"/>
                </a:solidFill>
              </a:rPr>
              <a:t>(</a:t>
            </a:r>
            <a:r>
              <a:rPr lang="fr-CM" dirty="0" smtClean="0">
                <a:solidFill>
                  <a:schemeClr val="tx1"/>
                </a:solidFill>
              </a:rPr>
              <a:t>huit postulants de la première année</a:t>
            </a:r>
            <a:r>
              <a:rPr lang="en-US" dirty="0" smtClean="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11692508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53570"/>
            <a:ext cx="7162800" cy="1600200"/>
          </a:xfrm>
        </p:spPr>
        <p:txBody>
          <a:bodyPr/>
          <a:lstStyle/>
          <a:p>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800" y="1600200"/>
            <a:ext cx="7848600" cy="4525963"/>
          </a:xfrm>
        </p:spPr>
      </p:pic>
      <p:sp>
        <p:nvSpPr>
          <p:cNvPr id="7" name="Rectangle 6"/>
          <p:cNvSpPr/>
          <p:nvPr/>
        </p:nvSpPr>
        <p:spPr>
          <a:xfrm>
            <a:off x="762000" y="457200"/>
            <a:ext cx="7772400" cy="106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POSTULANTES DE LA COMMUNAUTE DES SOEURS DE SAINT MICHEL ARCHANGE</a:t>
            </a:r>
          </a:p>
          <a:p>
            <a:pPr algn="ctr"/>
            <a:r>
              <a:rPr lang="en-US" dirty="0" smtClean="0">
                <a:solidFill>
                  <a:schemeClr val="tx1"/>
                </a:solidFill>
              </a:rPr>
              <a:t>(</a:t>
            </a:r>
            <a:r>
              <a:rPr lang="fr-CM" dirty="0" smtClean="0">
                <a:solidFill>
                  <a:schemeClr val="tx1"/>
                </a:solidFill>
              </a:rPr>
              <a:t>Cinq représentantes</a:t>
            </a:r>
            <a:r>
              <a:rPr lang="en-US" dirty="0" smtClean="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4167720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90599" y="1600200"/>
            <a:ext cx="7010401" cy="4525963"/>
          </a:xfrm>
        </p:spPr>
      </p:pic>
      <p:sp>
        <p:nvSpPr>
          <p:cNvPr id="5" name="Rectangle 4"/>
          <p:cNvSpPr/>
          <p:nvPr/>
        </p:nvSpPr>
        <p:spPr>
          <a:xfrm>
            <a:off x="685800" y="533400"/>
            <a:ext cx="7391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M" dirty="0" smtClean="0">
                <a:solidFill>
                  <a:schemeClr val="tx1"/>
                </a:solidFill>
              </a:rPr>
              <a:t>POSTULANTES DE LA COMMUNAUTÉ DES SŒURS DOMINICAINES</a:t>
            </a:r>
          </a:p>
          <a:p>
            <a:pPr algn="ctr"/>
            <a:r>
              <a:rPr lang="fr-CM" dirty="0" smtClean="0">
                <a:solidFill>
                  <a:schemeClr val="tx1"/>
                </a:solidFill>
              </a:rPr>
              <a:t>(Deux représentantes)</a:t>
            </a:r>
            <a:endParaRPr lang="fr-CM" dirty="0">
              <a:solidFill>
                <a:schemeClr val="tx1"/>
              </a:solidFill>
            </a:endParaRPr>
          </a:p>
        </p:txBody>
      </p:sp>
    </p:spTree>
    <p:extLst>
      <p:ext uri="{BB962C8B-B14F-4D97-AF65-F5344CB8AC3E}">
        <p14:creationId xmlns:p14="http://schemas.microsoft.com/office/powerpoint/2010/main" val="6925771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103</TotalTime>
  <Words>148</Words>
  <Application>Microsoft Office PowerPoint</Application>
  <PresentationFormat>On-screen Show (4:3)</PresentationFormat>
  <Paragraphs>21</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Executive</vt:lpstr>
      <vt:lpstr>PowerPoint Presentation</vt:lpstr>
      <vt:lpstr>PowerPoint Presentation</vt:lpstr>
      <vt:lpstr>En pleine presentation du theme: la communication</vt:lpstr>
      <vt:lpstr>PAUSE CAFÉ  Après une longue période d’intence instruction sur les techniques d’une communication effective, une pause s’impose. Une pause qui permet non seulement de s’essouffler, mais aussi d’échange fraternelle entre les participants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 Anthony</dc:creator>
  <cp:lastModifiedBy>Fr. Anthony</cp:lastModifiedBy>
  <cp:revision>11</cp:revision>
  <dcterms:created xsi:type="dcterms:W3CDTF">2024-11-30T23:55:02Z</dcterms:created>
  <dcterms:modified xsi:type="dcterms:W3CDTF">2024-12-01T01:38:16Z</dcterms:modified>
</cp:coreProperties>
</file>